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1" r:id="rId4"/>
    <p:sldId id="257" r:id="rId5"/>
    <p:sldId id="260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0088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508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634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50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540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79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575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487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54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237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04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731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igsaw puzzles in plastic figures">
            <a:extLst>
              <a:ext uri="{FF2B5EF4-FFF2-40B4-BE49-F238E27FC236}">
                <a16:creationId xmlns:a16="http://schemas.microsoft.com/office/drawing/2014/main" id="{0213C85E-779C-086A-C0EB-25AB718CA0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5264" b="13509"/>
          <a:stretch/>
        </p:blipFill>
        <p:spPr>
          <a:xfrm>
            <a:off x="1" y="10"/>
            <a:ext cx="12191998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782D8D-303F-4AA1-66C1-336F77EC19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12583" y="4729841"/>
            <a:ext cx="4649872" cy="1399792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</a:pPr>
            <a:r>
              <a:rPr lang="en-AU" sz="2500" i="0" dirty="0">
                <a:effectLst/>
                <a:latin typeface="ADLaM Display" panose="020B0604020202020204" pitchFamily="2" charset="0"/>
                <a:ea typeface="ADLaM Display" panose="020B0604020202020204" pitchFamily="2" charset="0"/>
                <a:cs typeface="ADLaM Display" panose="020B0604020202020204" pitchFamily="2" charset="0"/>
              </a:rPr>
              <a:t>Consumer rights and guarantees</a:t>
            </a:r>
            <a:br>
              <a:rPr lang="en-AU" sz="2500" b="0" i="0" dirty="0">
                <a:solidFill>
                  <a:srgbClr val="FFFFFF"/>
                </a:solidFill>
                <a:effectLst/>
              </a:rPr>
            </a:br>
            <a:endParaRPr lang="en-AU" sz="25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8FF3E4-D3A7-D88B-811F-C71769BB4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231" y="1499876"/>
            <a:ext cx="3860969" cy="877503"/>
          </a:xfrm>
        </p:spPr>
        <p:txBody>
          <a:bodyPr anchor="ctr">
            <a:normAutofit/>
          </a:bodyPr>
          <a:lstStyle/>
          <a:p>
            <a:r>
              <a:rPr lang="en-AU">
                <a:solidFill>
                  <a:srgbClr val="FFFFFF"/>
                </a:solidFill>
              </a:rPr>
              <a:t>Year 8 </a:t>
            </a:r>
          </a:p>
        </p:txBody>
      </p:sp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FA583F34-3BEB-70D2-F208-3E35220982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726" y="619918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5E2B397-02A9-4ACC-BECE-63C233241598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11/2/2023</a:t>
            </a:fld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Footer Placeholder 3">
            <a:extLst>
              <a:ext uri="{FF2B5EF4-FFF2-40B4-BE49-F238E27FC236}">
                <a16:creationId xmlns:a16="http://schemas.microsoft.com/office/drawing/2014/main" id="{A857ECB7-4A4C-5B48-1463-02E7157DE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86625" y="6199188"/>
            <a:ext cx="3409951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Sample Footer Text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3A6EF837-5C63-F2F7-7923-5ECB9A5EE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96577" y="6199188"/>
            <a:ext cx="619125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D149D8DE-093B-4F40-AB80-F25E3BEC9453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96782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61E0A-437F-F2F8-AB03-9C568152E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7" y="965110"/>
            <a:ext cx="4328163" cy="1771535"/>
          </a:xfrm>
        </p:spPr>
        <p:txBody>
          <a:bodyPr>
            <a:normAutofit/>
          </a:bodyPr>
          <a:lstStyle/>
          <a:p>
            <a:r>
              <a:rPr lang="en-AU" b="0" i="0" dirty="0">
                <a:effectLst/>
              </a:rPr>
              <a:t>The Australian Consumer Law (ACL)</a:t>
            </a:r>
            <a:br>
              <a:rPr lang="en-AU" b="0" i="0" dirty="0">
                <a:effectLst/>
              </a:rPr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EA906-529A-3518-6083-0E3FFA50C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90881"/>
            <a:ext cx="4328160" cy="3052719"/>
          </a:xfrm>
        </p:spPr>
        <p:txBody>
          <a:bodyPr>
            <a:normAutofit/>
          </a:bodyPr>
          <a:lstStyle/>
          <a:p>
            <a:r>
              <a:rPr lang="en-AU" sz="2800" b="1" i="0" dirty="0">
                <a:effectLst/>
              </a:rPr>
              <a:t> </a:t>
            </a:r>
            <a:r>
              <a:rPr lang="en-AU" sz="2800" b="1" dirty="0"/>
              <a:t>B</a:t>
            </a:r>
            <a:r>
              <a:rPr lang="en-AU" sz="2800" b="1" i="0" dirty="0">
                <a:effectLst/>
              </a:rPr>
              <a:t>usinesses must meet a set of basic rights called consumer guarantees when they sell products or services. </a:t>
            </a:r>
            <a:endParaRPr lang="en-AU" sz="2800" b="1" dirty="0"/>
          </a:p>
        </p:txBody>
      </p:sp>
      <p:sp>
        <p:nvSpPr>
          <p:cNvPr id="1031" name="Date Placeholder 12">
            <a:extLst>
              <a:ext uri="{FF2B5EF4-FFF2-40B4-BE49-F238E27FC236}">
                <a16:creationId xmlns:a16="http://schemas.microsoft.com/office/drawing/2014/main" id="{8FF23D78-716C-1D34-DB64-3583BD87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726" y="619918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C701225-30CA-416E-A6F8-D6014ABB4476}" type="datetime1">
              <a:rPr lang="en-US" smtClean="0"/>
              <a:pPr>
                <a:spcAft>
                  <a:spcPts val="600"/>
                </a:spcAft>
              </a:pPr>
              <a:t>11/2/2023</a:t>
            </a:fld>
            <a:endParaRPr lang="en-US"/>
          </a:p>
        </p:txBody>
      </p:sp>
      <p:sp>
        <p:nvSpPr>
          <p:cNvPr id="1033" name="Footer Placeholder 13">
            <a:extLst>
              <a:ext uri="{FF2B5EF4-FFF2-40B4-BE49-F238E27FC236}">
                <a16:creationId xmlns:a16="http://schemas.microsoft.com/office/drawing/2014/main" id="{AF66203B-A673-7E0E-5F12-DD5127237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86625" y="6199188"/>
            <a:ext cx="3409951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035" name="Slide Number Placeholder 14">
            <a:extLst>
              <a:ext uri="{FF2B5EF4-FFF2-40B4-BE49-F238E27FC236}">
                <a16:creationId xmlns:a16="http://schemas.microsoft.com/office/drawing/2014/main" id="{F56182AA-A724-809C-012E-85E453D98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96577" y="6199188"/>
            <a:ext cx="619125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1026" name="Picture 2" descr="Consumer Guarantee - RubberGem">
            <a:extLst>
              <a:ext uri="{FF2B5EF4-FFF2-40B4-BE49-F238E27FC236}">
                <a16:creationId xmlns:a16="http://schemas.microsoft.com/office/drawing/2014/main" id="{B3F1D548-8287-A2FB-E974-955A59A7A5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4" r="1" b="1"/>
          <a:stretch/>
        </p:blipFill>
        <p:spPr bwMode="auto">
          <a:xfrm>
            <a:off x="6515317" y="1162300"/>
            <a:ext cx="4490822" cy="43371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4279854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AB95C-69F8-F5B2-890A-AB7ADB192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English_ Australian Consumer Law Explained _ Explainer Video _ Settlement Guide">
            <a:hlinkClick r:id="" action="ppaction://media"/>
            <a:extLst>
              <a:ext uri="{FF2B5EF4-FFF2-40B4-BE49-F238E27FC236}">
                <a16:creationId xmlns:a16="http://schemas.microsoft.com/office/drawing/2014/main" id="{5F46A3C9-93F2-0B78-C3A2-1E824E17DF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6102" y="339589"/>
            <a:ext cx="10101386" cy="5682389"/>
          </a:xfrm>
        </p:spPr>
      </p:pic>
    </p:spTree>
    <p:extLst>
      <p:ext uri="{BB962C8B-B14F-4D97-AF65-F5344CB8AC3E}">
        <p14:creationId xmlns:p14="http://schemas.microsoft.com/office/powerpoint/2010/main" val="3280689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5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AB922-FB8E-8A51-15DE-AD5965770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5463" y="1517782"/>
            <a:ext cx="5816600" cy="1169437"/>
          </a:xfrm>
        </p:spPr>
        <p:txBody>
          <a:bodyPr>
            <a:normAutofit/>
          </a:bodyPr>
          <a:lstStyle/>
          <a:p>
            <a:r>
              <a:rPr lang="en-AU" b="0" i="0" dirty="0">
                <a:effectLst/>
              </a:rPr>
              <a:t>Consumer rights and guarantees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0839E-C627-4C10-73CE-8632CE7F3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8206" y="2890881"/>
            <a:ext cx="6077496" cy="305271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AU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Businesses must meet a set of basic rights when they sell products or services.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AU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 basic rights are called consumer guarantees. They are included in the Australian Consumer Law.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AU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Consumers automatically receive these consumer guarantees when they buy goods and services.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AU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 is unlawful for businesses to mislead consumers about these rights.</a:t>
            </a:r>
          </a:p>
          <a:p>
            <a:pPr>
              <a:lnSpc>
                <a:spcPct val="110000"/>
              </a:lnSpc>
            </a:pPr>
            <a:endParaRPr lang="en-AU" sz="1500" dirty="0"/>
          </a:p>
        </p:txBody>
      </p:sp>
      <p:pic>
        <p:nvPicPr>
          <p:cNvPr id="2050" name="Picture 2" descr="UK government announces consumer law reform and plans fines of up to 10% of  global turnover for breaches - Osborne Clarke | Osborne Clarke">
            <a:extLst>
              <a:ext uri="{FF2B5EF4-FFF2-40B4-BE49-F238E27FC236}">
                <a16:creationId xmlns:a16="http://schemas.microsoft.com/office/drawing/2014/main" id="{8025CBEA-03A1-279B-5824-874178905D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3" r="36041" b="-1"/>
          <a:stretch/>
        </p:blipFill>
        <p:spPr bwMode="auto">
          <a:xfrm>
            <a:off x="1865772" y="1543930"/>
            <a:ext cx="3178703" cy="439967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061" name="Date Placeholder 12">
            <a:extLst>
              <a:ext uri="{FF2B5EF4-FFF2-40B4-BE49-F238E27FC236}">
                <a16:creationId xmlns:a16="http://schemas.microsoft.com/office/drawing/2014/main" id="{FC98C7CE-1DBE-1CF8-AC00-BC260EAD11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726" y="619918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58A7DBCC-A379-4922-9DB9-0039014E12F4}" type="datetime1">
              <a:rPr lang="en-US" smtClean="0"/>
              <a:pPr>
                <a:spcAft>
                  <a:spcPts val="600"/>
                </a:spcAft>
              </a:pPr>
              <a:t>11/2/2023</a:t>
            </a:fld>
            <a:endParaRPr lang="en-US"/>
          </a:p>
        </p:txBody>
      </p:sp>
      <p:sp>
        <p:nvSpPr>
          <p:cNvPr id="2062" name="Footer Placeholder 13">
            <a:extLst>
              <a:ext uri="{FF2B5EF4-FFF2-40B4-BE49-F238E27FC236}">
                <a16:creationId xmlns:a16="http://schemas.microsoft.com/office/drawing/2014/main" id="{5344577B-5265-5B15-AA58-C6CBDB91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86625" y="6199188"/>
            <a:ext cx="3409951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Sample Footer Text</a:t>
            </a:r>
          </a:p>
        </p:txBody>
      </p:sp>
      <p:sp>
        <p:nvSpPr>
          <p:cNvPr id="2063" name="Slide Number Placeholder 14">
            <a:extLst>
              <a:ext uri="{FF2B5EF4-FFF2-40B4-BE49-F238E27FC236}">
                <a16:creationId xmlns:a16="http://schemas.microsoft.com/office/drawing/2014/main" id="{273A6287-D0A9-8D17-59E9-2F956B78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96577" y="6199188"/>
            <a:ext cx="619125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8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2D72A-58D5-F1F4-3B6D-348466346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Ep 2_ Getting a refund">
            <a:hlinkClick r:id="" action="ppaction://media"/>
            <a:extLst>
              <a:ext uri="{FF2B5EF4-FFF2-40B4-BE49-F238E27FC236}">
                <a16:creationId xmlns:a16="http://schemas.microsoft.com/office/drawing/2014/main" id="{BB207404-A166-E13C-B6E7-EA282113E0E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5113" y="644643"/>
            <a:ext cx="10395697" cy="5568713"/>
          </a:xfrm>
        </p:spPr>
      </p:pic>
    </p:spTree>
    <p:extLst>
      <p:ext uri="{BB962C8B-B14F-4D97-AF65-F5344CB8AC3E}">
        <p14:creationId xmlns:p14="http://schemas.microsoft.com/office/powerpoint/2010/main" val="215808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 descr="Baby shirt and socks hanging on a clotheslines">
            <a:extLst>
              <a:ext uri="{FF2B5EF4-FFF2-40B4-BE49-F238E27FC236}">
                <a16:creationId xmlns:a16="http://schemas.microsoft.com/office/drawing/2014/main" id="{606D1AAC-D3FE-963F-BC1A-06EFC9A3F5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4268" r="39812" b="-1"/>
          <a:stretch/>
        </p:blipFill>
        <p:spPr>
          <a:xfrm>
            <a:off x="-1" y="10"/>
            <a:ext cx="4648201" cy="685798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9EEA04-B0F4-B203-0D2D-313033BB7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86" y="3994511"/>
            <a:ext cx="2797917" cy="1591492"/>
          </a:xfrm>
        </p:spPr>
        <p:txBody>
          <a:bodyPr>
            <a:normAutofit/>
          </a:bodyPr>
          <a:lstStyle/>
          <a:p>
            <a:r>
              <a:rPr lang="en-AU">
                <a:solidFill>
                  <a:schemeClr val="accent1">
                    <a:lumMod val="60000"/>
                    <a:lumOff val="40000"/>
                  </a:schemeClr>
                </a:solidFill>
              </a:rPr>
              <a:t>From the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B3046-11FF-38C9-1DCD-CC60E8F86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2600" y="914400"/>
            <a:ext cx="5708943" cy="4991099"/>
          </a:xfrm>
        </p:spPr>
        <p:txBody>
          <a:bodyPr>
            <a:normAutofit/>
          </a:bodyPr>
          <a:lstStyle/>
          <a:p>
            <a:r>
              <a:rPr lang="en-AU" b="0" i="0">
                <a:effectLst/>
              </a:rPr>
              <a:t>Decide which statement is true or false. </a:t>
            </a:r>
          </a:p>
          <a:p>
            <a:r>
              <a:rPr lang="en-AU" b="0" i="0">
                <a:effectLst/>
              </a:rPr>
              <a:t>1. Lawrence is happy with his purchase. </a:t>
            </a:r>
          </a:p>
          <a:p>
            <a:r>
              <a:rPr lang="en-AU" b="0" i="0">
                <a:effectLst/>
              </a:rPr>
              <a:t>2. Lawrence wants a refund but has lost his receipt. </a:t>
            </a:r>
          </a:p>
          <a:p>
            <a:r>
              <a:rPr lang="en-AU" b="0" i="0">
                <a:effectLst/>
              </a:rPr>
              <a:t>3. Charlotte demands a proof of purchase from Lawrence. </a:t>
            </a:r>
          </a:p>
          <a:p>
            <a:r>
              <a:rPr lang="en-AU" b="0" i="0">
                <a:effectLst/>
              </a:rPr>
              <a:t>4. Lawrence is annoyed that the shirt he bought had a rip in it. </a:t>
            </a:r>
          </a:p>
          <a:p>
            <a:r>
              <a:rPr lang="en-AU" b="0" i="0">
                <a:effectLst/>
              </a:rPr>
              <a:t>5. Charlotte tells Lawrence to fill out a form so she can organise his refund. </a:t>
            </a:r>
          </a:p>
          <a:p>
            <a:pPr marL="0" indent="0">
              <a:buNone/>
            </a:pPr>
            <a:endParaRPr lang="en-AU" dirty="0"/>
          </a:p>
        </p:txBody>
      </p:sp>
      <p:sp>
        <p:nvSpPr>
          <p:cNvPr id="16" name="Date Placeholder 12">
            <a:extLst>
              <a:ext uri="{FF2B5EF4-FFF2-40B4-BE49-F238E27FC236}">
                <a16:creationId xmlns:a16="http://schemas.microsoft.com/office/drawing/2014/main" id="{FC98C7CE-1DBE-1CF8-AC00-BC260EAD11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726" y="619918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3591584A-C12C-41A4-9979-EC24B61DB337}" type="datetime1"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11/2/2023</a:t>
            </a:fld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Footer Placeholder 13">
            <a:extLst>
              <a:ext uri="{FF2B5EF4-FFF2-40B4-BE49-F238E27FC236}">
                <a16:creationId xmlns:a16="http://schemas.microsoft.com/office/drawing/2014/main" id="{5344577B-5265-5B15-AA58-C6CBDB91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86625" y="6199188"/>
            <a:ext cx="3409951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8" name="Slide Number Placeholder 14">
            <a:extLst>
              <a:ext uri="{FF2B5EF4-FFF2-40B4-BE49-F238E27FC236}">
                <a16:creationId xmlns:a16="http://schemas.microsoft.com/office/drawing/2014/main" id="{273A6287-D0A9-8D17-59E9-2F956B78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96577" y="6199188"/>
            <a:ext cx="619125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714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imelightVTI">
  <a:themeElements>
    <a:clrScheme name="AnalogousFromLightSeedLeftStep">
      <a:dk1>
        <a:srgbClr val="000000"/>
      </a:dk1>
      <a:lt1>
        <a:srgbClr val="FFFFFF"/>
      </a:lt1>
      <a:dk2>
        <a:srgbClr val="1B2F2C"/>
      </a:dk2>
      <a:lt2>
        <a:srgbClr val="F0F0F3"/>
      </a:lt2>
      <a:accent1>
        <a:srgbClr val="A7A259"/>
      </a:accent1>
      <a:accent2>
        <a:srgbClr val="D99147"/>
      </a:accent2>
      <a:accent3>
        <a:srgbClr val="E38379"/>
      </a:accent3>
      <a:accent4>
        <a:srgbClr val="DD5C85"/>
      </a:accent4>
      <a:accent5>
        <a:srgbClr val="E379C8"/>
      </a:accent5>
      <a:accent6>
        <a:srgbClr val="C95CDD"/>
      </a:accent6>
      <a:hlink>
        <a:srgbClr val="6C71B0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191</Words>
  <Application>Microsoft Office PowerPoint</Application>
  <PresentationFormat>Widescreen</PresentationFormat>
  <Paragraphs>28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ADLaM Display</vt:lpstr>
      <vt:lpstr>Arial</vt:lpstr>
      <vt:lpstr>Trade Gothic Next Cond</vt:lpstr>
      <vt:lpstr>Trade Gothic Next Light</vt:lpstr>
      <vt:lpstr>LimelightVTI</vt:lpstr>
      <vt:lpstr>Consumer rights and guarantees </vt:lpstr>
      <vt:lpstr>The Australian Consumer Law (ACL) </vt:lpstr>
      <vt:lpstr>PowerPoint Presentation</vt:lpstr>
      <vt:lpstr>Consumer rights and guarantees</vt:lpstr>
      <vt:lpstr>PowerPoint Presentation</vt:lpstr>
      <vt:lpstr>From the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Consumer rights and guarantees</dc:title>
  <dc:creator>LACHMAN Sarah [Narrogin Senior High School]</dc:creator>
  <cp:lastModifiedBy>LACHMAN Sarah [Narrogin Senior High School]</cp:lastModifiedBy>
  <cp:revision>2</cp:revision>
  <dcterms:created xsi:type="dcterms:W3CDTF">2023-10-31T03:53:13Z</dcterms:created>
  <dcterms:modified xsi:type="dcterms:W3CDTF">2023-11-02T06:42:55Z</dcterms:modified>
</cp:coreProperties>
</file>

<file path=docProps/thumbnail.jpeg>
</file>